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[0:00–0:40] Buenas noches. Somos el grupo 2 y trabajamos el tema 2: centralidad y corredores críticos de la red vial. La pregunta es qué calles e intersecciones del eje del Metropolitano centro-sur concentran el flujo potencial de la red, y si coinciden con lo que OpenStreetMap ya declara como vías principales. En diez minutos: el área y por qué, el dato y su calidad, la forma de la red, tres hallazgos preliminares y lo que todavía no podemos afirmar.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[0:40–1:30] La métrica central es la betweenness: la fracción de caminos mínimos de la red que pasa por una calle o un cruce. Si una calle tiene betweenness alta, la red obliga a pasar por ahí. Una advertencia que vale para todo lo que sigue: no tenemos aforos, no sabemos cuántos autos pasan. Suponemos que cualquier par origen-destino es igual de probable, así que hablamos de flujo potencial, no de tránsito real. El enunciado lo pide explícitamente.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[1:30–2:30] El área A son cinco distritos contiguos: Cercado de Lima, La Victoria, San Isidro, Miraflores y Surquillo, 54,2 kilómetros cuadrados. La elegimos por cuatro razones. Primero, la cruza el Metropolitano de norte a sur y, con la Línea 1, tiene 20 estaciones adentro: hay un corredor reconocido contra el cual leer lo que calculamos. Segundo, están los estadios Nacional y Matute. Tercero, 7559 intersecciones y 15 813 aristas, sobre el mínimo del enunciado y lejos del máximo, así que la betweenness exacta cuesta minutos y no dependemos de muestreo. Y cuarto, usamos la red drive porque el tema es tránsito. El mapa es la jerarquía que OSM ya declara, antes de calcular nada.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[2:30–3:30] Descargamos la red con osmnx y la guardamos en disco con su fecha, la consulta y las versiones, porque OSM cambia. Simplify elimina el 76,7 % de los nodos: son vértices que solo doblan la geometría. Lo importante es lo que falta: el 23,0 % de los tramos no tiene maxspeed, y ahí osmnx imputa la media del tipo de vía, que es el 25,1 % de la longitud. Todo lo que calculemos con peso por tiempo hereda ese supuesto. El mapa muestra que lo imputado se concentra en calles locales, no en los ejes. Y el carril exclusivo del Metropolitano entra al grafo aunque está cerrado al tránsito general: decidimos mantenerlo y declararlo.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[3:30–4:30] Antes de buscar corredores miramos la forma de la red. 131,1 intersecciones por kilómetro cuadrado, normalizado por área como pide el enunciado. La circuidad es 1,018: las calles son casi rectas. La rosa de orientación muestra una grilla girada unos 10 grados al oeste del norte, pero con mucha masa en otras direcciones, y el orden phi de Boeing da 0,208, lejos de 1, que sería una grilla perfecta. Esa mezcla es lo que obliga al camino mínimo a elegir corredor. El 97,2 % de los nodos es mutuamente alcanzable; el resto son nodos que los sentidos únicos dejan sin retorno.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[4:30–5:10] El pipeline tiene cinco scripts. El loader descarga y prepara el grafo; centralidad calcula la betweenness exacta por longitud y por tiempo, y mide el error de la aproximación con k igual a 500; capas asigna estaciones y estadios; arterias compara con la jerarquía de OSM; y métricas saca las medidas globales. Cada uno emite sus cifras a un registro con procedencia, y ni el notebook ni el informe ni estas diapositivas escriben un número a mano: si una cifra no coincide con el registro, la integración continua falla.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[5:10–6:10] Primer hallazgo. Este es el mapa de betweenness por longitud: unos pocos ejes norte-sur concentran casi todo, sobre una trama de valores bajos. Si cambiamos el peso a tiempo de viaje, el mapa se reordena: las dos betweenness correlacionan solo 0,715 en tramos. No es la misma pregunta: una mide cuánto rodeas, la otra cuánto demoras. Por eso en el notebook el peso es un selector y no un supuesto escondido. Aclaración de método: la calculamos exacta; con muestreo de k igual a 500 el ranking global se sostiene, pero la fracción del top-100 que comparte con la exacta es 0,900: cambia un décimo de los corredores.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[6:10–7:00] Segundo hallazgo: nodos contra aristas. Cada punto es un tramo: en el eje horizontal, la betweenness de su extremo más cargado; en el vertical, la del tramo. Si los corredores fueran puentes sueltos habría tramos altos entre cruces bajos, y no los hay: el top de tramos, en azul, está en la esquina donde ambos son altos. El 91,0 % de los 100 tramos críticos tiene sus dos extremos entre las 100 intersecciones críticas. Los corredores son cadenas continuas.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[7:00–8:10] Tercer hallazgo, y el principal. Las arterias que OSM declara, motorway, trunk y primary, son el 12,5 % de los tramos: esa es la tasa base, lo que acertaría un top elegido al azar. Del top-100 por longitud, el 20,0 % es arteria declarada; por tiempo, el 28,0 %. Hay concentración, pero cuatro de cada cinco tramos críticos no están declarados: en negro en el mapa. Son la avenida Nicolás de Piérola en el Cercado y la secuencia Luna Pizarro, Esmeraldas y San Eugenio en La Victoria, en paralelo a la Vía Expresa, que sí es arterial y también está en el top. Son corredores de hecho que la clasificación no nombra. Y al revés: el 31,0 % de las arterias declaradas queda bajo la mediana de betweenness.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[8:10–8:50] Las capas complementarias: estaciones y estadios, unidos a la red por join espacial. Los tramos críticos sí pasan cerca: el 26,0 % del top-100 cae a menos de 300 metros de una estación o un estadio. Pero ninguna de las intersecciones críticas por longitud tiene una estación asignada. Los corredores corren en paralelo al transporte masivo, no se cruzan con él en sus nodos. Es una lectura preliminar que vamos a probar en el Hito 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[8:50–9:30] Lo que no podemos afirmar: no hay aforos, así que nada de esto es tránsito medido; la velocidad está imputada en el 25,1 % de la longitud; las intersecciones cerca del borde pierden caminos que salen del área, así que su betweenness está subestimada; y el busway está en el grafo. Para el Hito 2: descargar un anillo alrededor del área y reportar solo el interior, recalcular sin el busway para ver si los corredores se sostienen, buscar un proxy de demanda, y medir la vulnerabilidad retirando los tramos críticos uno por uno.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[9:30–10:00] Cerramos con la reproducibilidad, que el enunciado pide: el código está en un repositorio público, el entorno en requirements.txt, la semilla fija y el grafo guardado con su fecha. Lo probamos desde un clon limpio en otra máquina: salieron los mismos nodos, las mismas aristas y las mismas cifras; solo cambió el grafo sin simplificar en cuatro nodos, por ediciones de OSM en esos días. Gracias; quedamos atentos a sus preguntas.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github.com/R0SEWT/InWatch/tree/main/experiments/corredores-criticos" TargetMode="Externa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2D"/>
        </a:solidFill>
      </p:bgPr>
    </p:bg>
    <p:spTree>
      <p:nvGrpSpPr>
        <p:cNvPr id="1" name=""/>
        <p:cNvGrpSpPr/>
        <p:nvPr/>
      </p:nvGrpSpPr>
      <p:grpSpPr>
        <a:xfrm>
          <a:off x="0" y="0"/>
          <a:ext cx="0" cy="0"/>
          <a:chOff x="0" y="0"/>
          <a:chExt cx="0" cy="0"/>
        </a:xfrm>
      </p:grpSpPr>
      <p:sp>
        <p:nvSpPr>
          <p:cNvPr id="2" name="Text 0"/>
          <p:cNvSpPr txBox="1"/>
          <p:nvPr/>
        </p:nvSpPr>
        <p:spPr>
          <a:xfrm>
            <a:off x="548640" y="640080"/>
            <a:ext cx="3721608" cy="310896"/>
          </a:xfrm>
          <a:prstGeom prst="roundRect">
            <a:avLst>
              <a:gd name="adj" fmla="val 47059"/>
            </a:avLst>
          </a:prstGeom>
          <a:solidFill>
            <a:srgbClr val="1E3354"/>
          </a:solidFill>
          <a:ln/>
        </p:spPr>
        <p:txBody>
          <a:bodyPr wrap="square" lIns="0" tIns="127000" rIns="127000" bIns="0" rtlCol="0" anchor="ctr"/>
          <a:lstStyle/>
          <a:p>
            <a:pPr indent="0" marL="0">
              <a:buNone/>
            </a:pPr>
            <a:r>
              <a:rPr lang="en-US" sz="1100" b="1" spc="200" kern="0" dirty="0">
                <a:solidFill>
                  <a:srgbClr val="9EC5F4"/>
                </a:solidFill>
                <a:latin typeface="Calibri" pitchFamily="34" charset="0"/>
                <a:ea typeface="Calibri" pitchFamily="34" charset="-122"/>
                <a:cs typeface="Calibri" pitchFamily="34" charset="-120"/>
              </a:rPr>
              <a:t>COMPLEX NETWORKS · HITO 1 · TEMA 2</a:t>
            </a:r>
            <a:endParaRPr lang="en-US" sz="1100" dirty="0"/>
          </a:p>
        </p:txBody>
      </p:sp>
      <p:sp>
        <p:nvSpPr>
          <p:cNvPr id="3" name="Text 1"/>
          <p:cNvSpPr txBox="1"/>
          <p:nvPr/>
        </p:nvSpPr>
        <p:spPr>
          <a:xfrm>
            <a:off x="548640" y="1554480"/>
            <a:ext cx="10515600" cy="1828800"/>
          </a:xfrm>
          <a:prstGeom prst="rect">
            <a:avLst/>
          </a:prstGeom>
          <a:noFill/>
          <a:ln/>
        </p:spPr>
        <p:txBody>
          <a:bodyPr wrap="square" lIns="0" tIns="0" rIns="0" bIns="0" rtlCol="0" anchor="t"/>
          <a:lstStyle/>
          <a:p>
            <a:pPr indent="0" marL="0">
              <a:buNone/>
            </a:pPr>
            <a:r>
              <a:rPr lang="en-US" sz="4800" b="1" dirty="0">
                <a:solidFill>
                  <a:srgbClr val="F3F1EA"/>
                </a:solidFill>
                <a:latin typeface="Cambria" pitchFamily="34" charset="0"/>
                <a:ea typeface="Cambria" pitchFamily="34" charset="-122"/>
                <a:cs typeface="Cambria" pitchFamily="34" charset="-120"/>
              </a:rPr>
              <a:t>Corredores críticos del eje Metropolitano centro-sur</a:t>
            </a:r>
            <a:endParaRPr lang="en-US" sz="4800" dirty="0"/>
          </a:p>
        </p:txBody>
      </p:sp>
      <p:sp>
        <p:nvSpPr>
          <p:cNvPr id="4" name="Text 2"/>
          <p:cNvSpPr txBox="1"/>
          <p:nvPr/>
        </p:nvSpPr>
        <p:spPr>
          <a:xfrm>
            <a:off x="548640" y="3429000"/>
            <a:ext cx="10515600" cy="548640"/>
          </a:xfrm>
          <a:prstGeom prst="rect">
            <a:avLst/>
          </a:prstGeom>
          <a:noFill/>
          <a:ln/>
        </p:spPr>
        <p:txBody>
          <a:bodyPr wrap="square" lIns="0" tIns="0" rIns="0" bIns="0" rtlCol="0" anchor="ctr"/>
          <a:lstStyle/>
          <a:p>
            <a:pPr indent="0" marL="0">
              <a:buNone/>
            </a:pPr>
            <a:r>
              <a:rPr lang="en-US" sz="2200" dirty="0">
                <a:solidFill>
                  <a:srgbClr val="C9D3E0"/>
                </a:solidFill>
                <a:latin typeface="Calibri" pitchFamily="34" charset="0"/>
                <a:ea typeface="Calibri" pitchFamily="34" charset="-122"/>
                <a:cs typeface="Calibri" pitchFamily="34" charset="-120"/>
              </a:rPr>
              <a:t>Dónde concentra la red vial el flujo potencial, medido con betweenness</a:t>
            </a:r>
            <a:endParaRPr lang="en-US" sz="2200" dirty="0"/>
          </a:p>
        </p:txBody>
      </p:sp>
      <p:sp>
        <p:nvSpPr>
          <p:cNvPr id="5" name="Text 3"/>
          <p:cNvSpPr txBox="1"/>
          <p:nvPr/>
        </p:nvSpPr>
        <p:spPr>
          <a:xfrm>
            <a:off x="548640" y="4572000"/>
            <a:ext cx="6858000" cy="1463040"/>
          </a:xfrm>
          <a:prstGeom prst="rect">
            <a:avLst/>
          </a:prstGeom>
          <a:noFill/>
          <a:ln/>
        </p:spPr>
        <p:txBody>
          <a:bodyPr wrap="square" lIns="0" tIns="0" rIns="0" bIns="0" rtlCol="0" anchor="b"/>
          <a:lstStyle/>
          <a:p>
            <a:pPr indent="0" marL="0">
              <a:spcAft>
                <a:spcPts val="300"/>
              </a:spcAft>
              <a:buNone/>
            </a:pPr>
            <a:r>
              <a:rPr lang="en-US" sz="1500" b="1" dirty="0">
                <a:solidFill>
                  <a:srgbClr val="F3F1EA"/>
                </a:solidFill>
                <a:latin typeface="Calibri" pitchFamily="34" charset="0"/>
                <a:ea typeface="Calibri" pitchFamily="34" charset="-122"/>
                <a:cs typeface="Calibri" pitchFamily="34" charset="-120"/>
              </a:rPr>
              <a:t>Grupo 2</a:t>
            </a:r>
            <a:endParaRPr lang="en-US" sz="1500" dirty="0"/>
          </a:p>
          <a:p>
            <a:pPr indent="0" marL="0">
              <a:spcAft>
                <a:spcPts val="300"/>
              </a:spcAft>
              <a:buNone/>
            </a:pPr>
            <a:r>
              <a:rPr lang="en-US" sz="1500" dirty="0">
                <a:solidFill>
                  <a:srgbClr val="C9D3E0"/>
                </a:solidFill>
                <a:latin typeface="Calibri" pitchFamily="34" charset="0"/>
                <a:ea typeface="Calibri" pitchFamily="34" charset="-122"/>
                <a:cs typeface="Calibri" pitchFamily="34" charset="-120"/>
              </a:rPr>
              <a:t>Trabajo parcial · Universidad Peruana de Ciencias Aplicadas</a:t>
            </a:r>
            <a:endParaRPr lang="en-US" sz="1500" dirty="0"/>
          </a:p>
        </p:txBody>
      </p:sp>
      <p:sp>
        <p:nvSpPr>
          <p:cNvPr id="6" name="Text 4"/>
          <p:cNvSpPr txBox="1"/>
          <p:nvPr/>
        </p:nvSpPr>
        <p:spPr>
          <a:xfrm>
            <a:off x="7680960" y="5394960"/>
            <a:ext cx="3959352" cy="640080"/>
          </a:xfrm>
          <a:prstGeom prst="rect">
            <a:avLst/>
          </a:prstGeom>
          <a:noFill/>
          <a:ln/>
        </p:spPr>
        <p:txBody>
          <a:bodyPr wrap="square" lIns="0" tIns="0" rIns="0" bIns="0" rtlCol="0" anchor="b"/>
          <a:lstStyle/>
          <a:p>
            <a:pPr algn="r" indent="0" marL="0">
              <a:buNone/>
            </a:pPr>
            <a:r>
              <a:rPr lang="en-US" sz="1400" dirty="0">
                <a:solidFill>
                  <a:srgbClr val="C9D3E0"/>
                </a:solidFill>
                <a:latin typeface="Calibri" pitchFamily="34" charset="0"/>
                <a:ea typeface="Calibri" pitchFamily="34" charset="-122"/>
                <a:cs typeface="Calibri" pitchFamily="34" charset="-120"/>
              </a:rPr>
              <a:t>Lima, 5 de octubre de 2026</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1F4F8"/>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2</a:t>
            </a:r>
            <a:endParaRPr lang="en-US" sz="1000" dirty="0"/>
          </a:p>
        </p:txBody>
      </p:sp>
      <p:sp>
        <p:nvSpPr>
          <p:cNvPr id="3" name="Text 1"/>
          <p:cNvSpPr txBox="1"/>
          <p:nvPr/>
        </p:nvSpPr>
        <p:spPr>
          <a:xfrm>
            <a:off x="548640" y="548640"/>
            <a:ext cx="1513332"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LA PREGUNTA</a:t>
            </a:r>
            <a:endParaRPr lang="en-US" sz="1100" dirty="0"/>
          </a:p>
        </p:txBody>
      </p:sp>
      <p:sp>
        <p:nvSpPr>
          <p:cNvPr id="4" name="Text 2"/>
          <p:cNvSpPr txBox="1"/>
          <p:nvPr/>
        </p:nvSpPr>
        <p:spPr>
          <a:xfrm>
            <a:off x="548640" y="1097280"/>
            <a:ext cx="11094415" cy="2194560"/>
          </a:xfrm>
          <a:prstGeom prst="rect">
            <a:avLst/>
          </a:prstGeom>
          <a:noFill/>
          <a:ln/>
        </p:spPr>
        <p:txBody>
          <a:bodyPr wrap="square" lIns="0" tIns="0" rIns="0" bIns="0" rtlCol="0" anchor="t"/>
          <a:lstStyle/>
          <a:p>
            <a:pPr indent="0" marL="0">
              <a:buNone/>
            </a:pPr>
            <a:r>
              <a:rPr lang="en-US" sz="3200" b="1" dirty="0">
                <a:solidFill>
                  <a:srgbClr val="1C2533"/>
                </a:solidFill>
                <a:latin typeface="Cambria" pitchFamily="34" charset="0"/>
                <a:ea typeface="Cambria" pitchFamily="34" charset="-122"/>
                <a:cs typeface="Cambria" pitchFamily="34" charset="-120"/>
              </a:rPr>
              <a:t>¿Qué tramos e intersecciones concentran el flujo potencial de la red, y coincide eso con lo que OpenStreetMap ya declara arterial?</a:t>
            </a:r>
            <a:endParaRPr lang="en-US" sz="3200" dirty="0"/>
          </a:p>
        </p:txBody>
      </p:sp>
      <p:sp>
        <p:nvSpPr>
          <p:cNvPr id="5" name="Text 3"/>
          <p:cNvSpPr txBox="1"/>
          <p:nvPr/>
        </p:nvSpPr>
        <p:spPr>
          <a:xfrm>
            <a:off x="548640" y="3840480"/>
            <a:ext cx="11094415" cy="1737360"/>
          </a:xfrm>
          <a:prstGeom prst="roundRect">
            <a:avLst>
              <a:gd name="adj" fmla="val 6316"/>
            </a:avLst>
          </a:prstGeom>
          <a:solidFill>
            <a:srgbClr val="FFFFFF"/>
          </a:solidFill>
          <a:ln/>
          <a:effectLst>
            <a:outerShdw sx="100000" sy="100000" kx="0" ky="0" algn="bl" rotWithShape="0" blurRad="101600" dist="25400" dir="5400000">
              <a:srgbClr val="1C2533">
                <a:alpha val="12000"/>
              </a:srgbClr>
            </a:outerShdw>
          </a:effectLst>
        </p:spPr>
        <p:txBody>
          <a:bodyPr wrap="square" lIns="228600" tIns="304800" rIns="304800" bIns="228600" rtlCol="0" anchor="ctr"/>
          <a:lstStyle/>
          <a:p>
            <a:pPr indent="0" marL="0">
              <a:spcAft>
                <a:spcPts val="600"/>
              </a:spcAft>
              <a:buNone/>
            </a:pPr>
            <a:r>
              <a:rPr lang="en-US" sz="1800" b="1" dirty="0">
                <a:solidFill>
                  <a:srgbClr val="C2410C"/>
                </a:solidFill>
                <a:latin typeface="Calibri" pitchFamily="34" charset="0"/>
                <a:ea typeface="Calibri" pitchFamily="34" charset="-122"/>
                <a:cs typeface="Calibri" pitchFamily="34" charset="-120"/>
              </a:rPr>
              <a:t>Flujo potencial, no observado</a:t>
            </a:r>
            <a:endParaRPr lang="en-US" sz="1800" dirty="0"/>
          </a:p>
          <a:p>
            <a:pPr indent="0" marL="0">
              <a:spcAft>
                <a:spcPts val="600"/>
              </a:spcAft>
              <a:buNone/>
            </a:pPr>
            <a:r>
              <a:rPr lang="en-US" sz="1700" dirty="0">
                <a:solidFill>
                  <a:srgbClr val="4A5463"/>
                </a:solidFill>
                <a:latin typeface="Calibri" pitchFamily="34" charset="0"/>
                <a:ea typeface="Calibri" pitchFamily="34" charset="-122"/>
                <a:cs typeface="Calibri" pitchFamily="34" charset="-120"/>
              </a:rPr>
              <a:t>No hay aforos. La betweenness cuenta caminos mínimos entre pares de intersecciones sorteados de manera uniforme: es una propiedad de la geometría de la red. Nada de lo que sigue habla de congestión medida.</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3</a:t>
            </a:r>
            <a:endParaRPr lang="en-US" sz="1000" dirty="0"/>
          </a:p>
        </p:txBody>
      </p:sp>
      <p:sp>
        <p:nvSpPr>
          <p:cNvPr id="3" name="Text 1"/>
          <p:cNvSpPr txBox="1"/>
          <p:nvPr/>
        </p:nvSpPr>
        <p:spPr>
          <a:xfrm>
            <a:off x="548640" y="548640"/>
            <a:ext cx="1321308"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EL ÁREA A</a:t>
            </a:r>
            <a:endParaRPr lang="en-US" sz="1100" dirty="0"/>
          </a:p>
        </p:txBody>
      </p:sp>
      <p:sp>
        <p:nvSpPr>
          <p:cNvPr id="4" name="Text 2"/>
          <p:cNvSpPr txBox="1"/>
          <p:nvPr/>
        </p:nvSpPr>
        <p:spPr>
          <a:xfrm>
            <a:off x="548640" y="1005840"/>
            <a:ext cx="6035040" cy="109728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Cinco distritos sobre el eje del Metropolitano</a:t>
            </a:r>
            <a:endParaRPr lang="en-US" sz="3400" dirty="0"/>
          </a:p>
        </p:txBody>
      </p:sp>
      <p:sp>
        <p:nvSpPr>
          <p:cNvPr id="5" name="Text 3"/>
          <p:cNvSpPr txBox="1"/>
          <p:nvPr/>
        </p:nvSpPr>
        <p:spPr>
          <a:xfrm>
            <a:off x="548640" y="2240280"/>
            <a:ext cx="6035040" cy="2011680"/>
          </a:xfrm>
          <a:prstGeom prst="rect">
            <a:avLst/>
          </a:prstGeom>
          <a:noFill/>
          <a:ln/>
        </p:spPr>
        <p:txBody>
          <a:bodyPr wrap="square" lIns="0" tIns="0" rIns="0" bIns="0" rtlCol="0" anchor="t"/>
          <a:lstStyle/>
          <a:p>
            <a:pPr marL="203200" indent="-203200">
              <a:spcAft>
                <a:spcPts val="800"/>
              </a:spcAft>
              <a:buSzPct val="100000"/>
              <a:buChar char="•"/>
            </a:pPr>
            <a:r>
              <a:rPr lang="en-US" sz="1600" dirty="0">
                <a:solidFill>
                  <a:srgbClr val="4A5463"/>
                </a:solidFill>
                <a:latin typeface="Calibri" pitchFamily="34" charset="0"/>
                <a:ea typeface="Calibri" pitchFamily="34" charset="-122"/>
                <a:cs typeface="Calibri" pitchFamily="34" charset="-120"/>
              </a:rPr>
              <a:t>Un corredor declarado contra el cual leer el resultado</a:t>
            </a:r>
            <a:endParaRPr lang="en-US" sz="1600" dirty="0"/>
          </a:p>
          <a:p>
            <a:pPr marL="203200" indent="-203200">
              <a:spcAft>
                <a:spcPts val="800"/>
              </a:spcAft>
              <a:buSzPct val="100000"/>
              <a:buChar char="•"/>
            </a:pPr>
            <a:r>
              <a:rPr lang="en-US" sz="1600" dirty="0">
                <a:solidFill>
                  <a:srgbClr val="4A5463"/>
                </a:solidFill>
                <a:latin typeface="Calibri" pitchFamily="34" charset="0"/>
                <a:ea typeface="Calibri" pitchFamily="34" charset="-122"/>
                <a:cs typeface="Calibri" pitchFamily="34" charset="-120"/>
              </a:rPr>
              <a:t>Dos estadios como generadores de viajes puntuales</a:t>
            </a:r>
            <a:endParaRPr lang="en-US" sz="1600" dirty="0"/>
          </a:p>
          <a:p>
            <a:pPr marL="203200" indent="-203200">
              <a:spcAft>
                <a:spcPts val="800"/>
              </a:spcAft>
              <a:buSzPct val="100000"/>
              <a:buChar char="•"/>
            </a:pPr>
            <a:r>
              <a:rPr lang="en-US" sz="1600" dirty="0">
                <a:solidFill>
                  <a:srgbClr val="4A5463"/>
                </a:solidFill>
                <a:latin typeface="Calibri" pitchFamily="34" charset="0"/>
                <a:ea typeface="Calibri" pitchFamily="34" charset="-122"/>
                <a:cs typeface="Calibri" pitchFamily="34" charset="-120"/>
              </a:rPr>
              <a:t>Un tamaño que permite la betweenness exacta</a:t>
            </a:r>
            <a:endParaRPr lang="en-US" sz="1600" dirty="0"/>
          </a:p>
          <a:p>
            <a:pPr marL="203200" indent="-203200">
              <a:spcAft>
                <a:spcPts val="800"/>
              </a:spcAft>
              <a:buSzPct val="100000"/>
              <a:buChar char="•"/>
            </a:pPr>
            <a:r>
              <a:rPr lang="en-US" sz="1600" dirty="0">
                <a:solidFill>
                  <a:srgbClr val="4A5463"/>
                </a:solidFill>
                <a:latin typeface="Calibri" pitchFamily="34" charset="0"/>
                <a:ea typeface="Calibri" pitchFamily="34" charset="-122"/>
                <a:cs typeface="Calibri" pitchFamily="34" charset="-120"/>
              </a:rPr>
              <a:t>Red drive: el tema es tránsito vehicular</a:t>
            </a:r>
            <a:endParaRPr lang="en-US" sz="1600" dirty="0"/>
          </a:p>
        </p:txBody>
      </p:sp>
      <p:sp>
        <p:nvSpPr>
          <p:cNvPr id="6" name="Text 4"/>
          <p:cNvSpPr txBox="1"/>
          <p:nvPr/>
        </p:nvSpPr>
        <p:spPr>
          <a:xfrm>
            <a:off x="548640" y="4480560"/>
            <a:ext cx="2651760" cy="109728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54,2 km²</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superficie (EPSG:32718)</a:t>
            </a:r>
            <a:endParaRPr lang="en-US" sz="4000" dirty="0"/>
          </a:p>
        </p:txBody>
      </p:sp>
      <p:sp>
        <p:nvSpPr>
          <p:cNvPr id="7" name="Text 5"/>
          <p:cNvSpPr txBox="1"/>
          <p:nvPr/>
        </p:nvSpPr>
        <p:spPr>
          <a:xfrm>
            <a:off x="3200400" y="4480560"/>
            <a:ext cx="1828800" cy="109728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7559</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intersecciones</a:t>
            </a:r>
            <a:endParaRPr lang="en-US" sz="4000" dirty="0"/>
          </a:p>
        </p:txBody>
      </p:sp>
      <p:sp>
        <p:nvSpPr>
          <p:cNvPr id="8" name="Text 6"/>
          <p:cNvSpPr txBox="1"/>
          <p:nvPr/>
        </p:nvSpPr>
        <p:spPr>
          <a:xfrm>
            <a:off x="5029200" y="4480560"/>
            <a:ext cx="1554480" cy="109728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20</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estaciones</a:t>
            </a:r>
            <a:endParaRPr lang="en-US" sz="4000" dirty="0"/>
          </a:p>
        </p:txBody>
      </p:sp>
      <p:pic>
        <p:nvPicPr>
          <p:cNvPr id="9" name="Image 0" descr="Jerarquía vial declarada por OSM en el área A: arterias, secundarias, locales y el busway del Metropolitano en naranja">    </p:cNvPr>
          <p:cNvPicPr>
            <a:picLocks noChangeAspect="1"/>
          </p:cNvPicPr>
          <p:nvPr/>
        </p:nvPicPr>
        <p:blipFill>
          <a:blip r:embed="rId1"/>
          <a:stretch>
            <a:fillRect/>
          </a:stretch>
        </p:blipFill>
        <p:spPr>
          <a:xfrm>
            <a:off x="6914184" y="411480"/>
            <a:ext cx="4733952" cy="598932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4</a:t>
            </a:r>
            <a:endParaRPr lang="en-US" sz="1000" dirty="0"/>
          </a:p>
        </p:txBody>
      </p:sp>
      <p:sp>
        <p:nvSpPr>
          <p:cNvPr id="3" name="Text 1"/>
          <p:cNvSpPr txBox="1"/>
          <p:nvPr/>
        </p:nvSpPr>
        <p:spPr>
          <a:xfrm>
            <a:off x="548640" y="548640"/>
            <a:ext cx="1129284"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EL DATO</a:t>
            </a:r>
            <a:endParaRPr lang="en-US" sz="1100" dirty="0"/>
          </a:p>
        </p:txBody>
      </p:sp>
      <p:sp>
        <p:nvSpPr>
          <p:cNvPr id="4" name="Text 2"/>
          <p:cNvSpPr txBox="1"/>
          <p:nvPr/>
        </p:nvSpPr>
        <p:spPr>
          <a:xfrm>
            <a:off x="548640" y="1005840"/>
            <a:ext cx="6035040" cy="109728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OSM descargado, guardado y auditado</a:t>
            </a:r>
            <a:endParaRPr lang="en-US" sz="3400" dirty="0"/>
          </a:p>
        </p:txBody>
      </p:sp>
      <p:sp>
        <p:nvSpPr>
          <p:cNvPr id="5" name="Text 3"/>
          <p:cNvSpPr txBox="1"/>
          <p:nvPr/>
        </p:nvSpPr>
        <p:spPr>
          <a:xfrm>
            <a:off x="548640" y="2240280"/>
            <a:ext cx="6035040" cy="1188720"/>
          </a:xfrm>
          <a:prstGeom prst="rect">
            <a:avLst/>
          </a:prstGeom>
          <a:noFill/>
          <a:ln/>
        </p:spPr>
        <p:txBody>
          <a:bodyPr wrap="square" lIns="0" tIns="0" rIns="0" bIns="0" rtlCol="0" anchor="t"/>
          <a:lstStyle/>
          <a:p>
            <a:pPr indent="0" marL="0">
              <a:spcAft>
                <a:spcPts val="600"/>
              </a:spcAft>
              <a:buNone/>
            </a:pPr>
            <a:r>
              <a:rPr lang="en-US" sz="1600" dirty="0">
                <a:solidFill>
                  <a:srgbClr val="4A5463"/>
                </a:solidFill>
                <a:latin typeface="Calibri" pitchFamily="34" charset="0"/>
                <a:ea typeface="Calibri" pitchFamily="34" charset="-122"/>
                <a:cs typeface="Calibri" pitchFamily="34" charset="-120"/>
              </a:rPr>
              <a:t>osmnx 2.1.1, descarga del 15 de septiembre, proyectado a EPSG:32718. El grafo queda en disco como GraphML junto con la consulta, la fecha y las versiones de las librerías.</a:t>
            </a:r>
            <a:endParaRPr lang="en-US" sz="1600" dirty="0"/>
          </a:p>
        </p:txBody>
      </p:sp>
      <p:sp>
        <p:nvSpPr>
          <p:cNvPr id="6" name="Text 4"/>
          <p:cNvSpPr txBox="1"/>
          <p:nvPr/>
        </p:nvSpPr>
        <p:spPr>
          <a:xfrm>
            <a:off x="548640" y="3657600"/>
            <a:ext cx="2011680" cy="137160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76,7 %</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nodos eliminados por simplify</a:t>
            </a:r>
            <a:endParaRPr lang="en-US" sz="4000" dirty="0"/>
          </a:p>
        </p:txBody>
      </p:sp>
      <p:sp>
        <p:nvSpPr>
          <p:cNvPr id="7" name="Text 5"/>
          <p:cNvSpPr txBox="1"/>
          <p:nvPr/>
        </p:nvSpPr>
        <p:spPr>
          <a:xfrm>
            <a:off x="2560320" y="3657600"/>
            <a:ext cx="2011680" cy="137160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23,0 %</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tramos sin maxspeed</a:t>
            </a:r>
            <a:endParaRPr lang="en-US" sz="4000" dirty="0"/>
          </a:p>
        </p:txBody>
      </p:sp>
      <p:sp>
        <p:nvSpPr>
          <p:cNvPr id="8" name="Text 6"/>
          <p:cNvSpPr txBox="1"/>
          <p:nvPr/>
        </p:nvSpPr>
        <p:spPr>
          <a:xfrm>
            <a:off x="4572000" y="3657600"/>
            <a:ext cx="2011680" cy="137160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25,1 %</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la longitud con velocidad imputada</a:t>
            </a:r>
            <a:endParaRPr lang="en-US" sz="4000" dirty="0"/>
          </a:p>
        </p:txBody>
      </p:sp>
      <p:sp>
        <p:nvSpPr>
          <p:cNvPr id="9" name="Text 7"/>
          <p:cNvSpPr txBox="1"/>
          <p:nvPr/>
        </p:nvSpPr>
        <p:spPr>
          <a:xfrm>
            <a:off x="548640" y="5257800"/>
            <a:ext cx="6035040" cy="822960"/>
          </a:xfrm>
          <a:prstGeom prst="rect">
            <a:avLst/>
          </a:prstGeom>
          <a:noFill/>
          <a:ln/>
        </p:spPr>
        <p:txBody>
          <a:bodyPr wrap="square" lIns="0" tIns="0" rIns="0" bIns="0" rtlCol="0" anchor="t"/>
          <a:lstStyle/>
          <a:p>
            <a:pPr indent="0" marL="0">
              <a:spcAft>
                <a:spcPts val="600"/>
              </a:spcAft>
              <a:buNone/>
            </a:pPr>
            <a:r>
              <a:rPr lang="en-US" sz="1400" dirty="0">
                <a:solidFill>
                  <a:srgbClr val="4A5463"/>
                </a:solidFill>
                <a:latin typeface="Calibri" pitchFamily="34" charset="0"/>
                <a:ea typeface="Calibri" pitchFamily="34" charset="-122"/>
                <a:cs typeface="Calibri" pitchFamily="34" charset="-120"/>
              </a:rPr>
              <a:t>El carril exclusivo del Metropolitano entra al grafo aunque OSM lo cierra al tránsito general: se mantiene y se declara.</a:t>
            </a:r>
            <a:endParaRPr lang="en-US" sz="1400" dirty="0"/>
          </a:p>
        </p:txBody>
      </p:sp>
      <p:pic>
        <p:nvPicPr>
          <p:cNvPr id="10" name="Image 0" descr="Tramos con y sin maxspeed: los que no lo tienen, en gris punteado, se concentran en calles locales">    </p:cNvPr>
          <p:cNvPicPr>
            <a:picLocks noChangeAspect="1"/>
          </p:cNvPicPr>
          <p:nvPr/>
        </p:nvPicPr>
        <p:blipFill>
          <a:blip r:embed="rId1"/>
          <a:stretch>
            <a:fillRect/>
          </a:stretch>
        </p:blipFill>
        <p:spPr>
          <a:xfrm>
            <a:off x="6914184" y="411480"/>
            <a:ext cx="4733952" cy="59893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5</a:t>
            </a:r>
            <a:endParaRPr lang="en-US" sz="1000" dirty="0"/>
          </a:p>
        </p:txBody>
      </p:sp>
      <p:sp>
        <p:nvSpPr>
          <p:cNvPr id="3" name="Text 1"/>
          <p:cNvSpPr txBox="1"/>
          <p:nvPr/>
        </p:nvSpPr>
        <p:spPr>
          <a:xfrm>
            <a:off x="548640" y="548640"/>
            <a:ext cx="3817620"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FORMA DE LA RED · MÉTRICAS GLOBALES</a:t>
            </a:r>
            <a:endParaRPr lang="en-US" sz="1100" dirty="0"/>
          </a:p>
        </p:txBody>
      </p:sp>
      <p:sp>
        <p:nvSpPr>
          <p:cNvPr id="4" name="Text 2"/>
          <p:cNvSpPr txBox="1"/>
          <p:nvPr/>
        </p:nvSpPr>
        <p:spPr>
          <a:xfrm>
            <a:off x="548640" y="1005840"/>
            <a:ext cx="11094415" cy="73152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Calles rectas que no forman una sola grilla</a:t>
            </a:r>
            <a:endParaRPr lang="en-US" sz="3400" dirty="0"/>
          </a:p>
        </p:txBody>
      </p:sp>
      <p:pic>
        <p:nvPicPr>
          <p:cNvPr id="5" name="Image 0" descr="Rosa de orientación con dos ejes dominantes a 350 y 80 grados, y distribución del número de calles por intersección">    </p:cNvPr>
          <p:cNvPicPr>
            <a:picLocks noChangeAspect="1"/>
          </p:cNvPicPr>
          <p:nvPr/>
        </p:nvPicPr>
        <p:blipFill>
          <a:blip r:embed="rId1"/>
          <a:stretch>
            <a:fillRect/>
          </a:stretch>
        </p:blipFill>
        <p:spPr>
          <a:xfrm>
            <a:off x="2419896" y="1828800"/>
            <a:ext cx="7351904" cy="3017520"/>
          </a:xfrm>
          <a:prstGeom prst="rect">
            <a:avLst/>
          </a:prstGeom>
        </p:spPr>
      </p:pic>
      <p:sp>
        <p:nvSpPr>
          <p:cNvPr id="6" name="Text 3"/>
          <p:cNvSpPr txBox="1"/>
          <p:nvPr/>
        </p:nvSpPr>
        <p:spPr>
          <a:xfrm>
            <a:off x="548640" y="5029200"/>
            <a:ext cx="2773604" cy="118872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131,1</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intersecciones por km²</a:t>
            </a:r>
            <a:endParaRPr lang="en-US" sz="4000" dirty="0"/>
          </a:p>
        </p:txBody>
      </p:sp>
      <p:sp>
        <p:nvSpPr>
          <p:cNvPr id="7" name="Text 4"/>
          <p:cNvSpPr txBox="1"/>
          <p:nvPr/>
        </p:nvSpPr>
        <p:spPr>
          <a:xfrm>
            <a:off x="3322244" y="5029200"/>
            <a:ext cx="2773604" cy="118872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1,018</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circuidad (Σ largo / Σ recta)</a:t>
            </a:r>
            <a:endParaRPr lang="en-US" sz="4000" dirty="0"/>
          </a:p>
        </p:txBody>
      </p:sp>
      <p:sp>
        <p:nvSpPr>
          <p:cNvPr id="8" name="Text 5"/>
          <p:cNvSpPr txBox="1"/>
          <p:nvPr/>
        </p:nvSpPr>
        <p:spPr>
          <a:xfrm>
            <a:off x="6095848" y="5029200"/>
            <a:ext cx="2773604" cy="118872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φ 0,208</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orden de orientación (1 = grilla)</a:t>
            </a:r>
            <a:endParaRPr lang="en-US" sz="4000" dirty="0"/>
          </a:p>
        </p:txBody>
      </p:sp>
      <p:sp>
        <p:nvSpPr>
          <p:cNvPr id="9" name="Text 6"/>
          <p:cNvSpPr txBox="1"/>
          <p:nvPr/>
        </p:nvSpPr>
        <p:spPr>
          <a:xfrm>
            <a:off x="8869451" y="5029200"/>
            <a:ext cx="2773604" cy="1188720"/>
          </a:xfrm>
          <a:prstGeom prst="rect">
            <a:avLst/>
          </a:prstGeom>
          <a:noFill/>
          <a:ln/>
        </p:spPr>
        <p:txBody>
          <a:bodyPr wrap="square" lIns="0" tIns="0" rIns="0" bIns="0" rtlCol="0" anchor="t"/>
          <a:lstStyle/>
          <a:p>
            <a:pPr indent="0" marL="0">
              <a:spcAft>
                <a:spcPts val="200"/>
              </a:spcAft>
              <a:buNone/>
            </a:pPr>
            <a:r>
              <a:rPr lang="en-US" sz="4000" b="1" dirty="0">
                <a:solidFill>
                  <a:srgbClr val="1C5CAB"/>
                </a:solidFill>
                <a:latin typeface="Cambria" pitchFamily="34" charset="0"/>
                <a:ea typeface="Cambria" pitchFamily="34" charset="-122"/>
                <a:cs typeface="Cambria" pitchFamily="34" charset="-120"/>
              </a:rPr>
              <a:t>97,2 %</a:t>
            </a:r>
            <a:endParaRPr lang="en-US" sz="4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nodos en la componente fuerte gigante</a:t>
            </a:r>
            <a:endParaRPr lang="en-US" sz="4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6</a:t>
            </a:r>
            <a:endParaRPr lang="en-US" sz="1000" dirty="0"/>
          </a:p>
        </p:txBody>
      </p:sp>
      <p:sp>
        <p:nvSpPr>
          <p:cNvPr id="3" name="Text 1"/>
          <p:cNvSpPr txBox="1"/>
          <p:nvPr/>
        </p:nvSpPr>
        <p:spPr>
          <a:xfrm>
            <a:off x="548640" y="548640"/>
            <a:ext cx="2473452"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PIPELINE METODOLÓGICO</a:t>
            </a:r>
            <a:endParaRPr lang="en-US" sz="1100" dirty="0"/>
          </a:p>
        </p:txBody>
      </p:sp>
      <p:sp>
        <p:nvSpPr>
          <p:cNvPr id="4" name="Text 2"/>
          <p:cNvSpPr txBox="1"/>
          <p:nvPr/>
        </p:nvSpPr>
        <p:spPr>
          <a:xfrm>
            <a:off x="548640" y="1005840"/>
            <a:ext cx="11094415" cy="73152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Cinco etapas, ninguna cifra escrita a mano</a:t>
            </a:r>
            <a:endParaRPr lang="en-US" sz="3400" dirty="0"/>
          </a:p>
        </p:txBody>
      </p:sp>
      <p:pic>
        <p:nvPicPr>
          <p:cNvPr id="5" name="Image 0" descr="Cinco etapas encadenadas: loader, centralidad, capas, arterias y métricas">    </p:cNvPr>
          <p:cNvPicPr>
            <a:picLocks noChangeAspect="1"/>
          </p:cNvPicPr>
          <p:nvPr/>
        </p:nvPicPr>
        <p:blipFill>
          <a:blip r:embed="rId1"/>
          <a:stretch>
            <a:fillRect/>
          </a:stretch>
        </p:blipFill>
        <p:spPr>
          <a:xfrm>
            <a:off x="741854" y="1828800"/>
            <a:ext cx="10707987" cy="3108960"/>
          </a:xfrm>
          <a:prstGeom prst="rect">
            <a:avLst/>
          </a:prstGeom>
        </p:spPr>
      </p:pic>
      <p:sp>
        <p:nvSpPr>
          <p:cNvPr id="6" name="Text 3"/>
          <p:cNvSpPr txBox="1"/>
          <p:nvPr/>
        </p:nvSpPr>
        <p:spPr>
          <a:xfrm>
            <a:off x="548640" y="5120640"/>
            <a:ext cx="11094415" cy="914400"/>
          </a:xfrm>
          <a:prstGeom prst="rect">
            <a:avLst/>
          </a:prstGeom>
          <a:noFill/>
          <a:ln/>
        </p:spPr>
        <p:txBody>
          <a:bodyPr wrap="square" lIns="0" tIns="0" rIns="0" bIns="0" rtlCol="0" anchor="t"/>
          <a:lstStyle/>
          <a:p>
            <a:pPr indent="0" marL="0">
              <a:spcAft>
                <a:spcPts val="600"/>
              </a:spcAft>
              <a:buNone/>
            </a:pPr>
            <a:r>
              <a:rPr lang="en-US" sz="1700" dirty="0">
                <a:solidFill>
                  <a:srgbClr val="4A5463"/>
                </a:solidFill>
                <a:latin typeface="Calibri" pitchFamily="34" charset="0"/>
                <a:ea typeface="Calibri" pitchFamily="34" charset="-122"/>
                <a:cs typeface="Calibri" pitchFamily="34" charset="-120"/>
              </a:rPr>
              <a:t>Cada etapa deja artefactos en disco y emite sus cifras a un registro con procedencia: commit, hash del script y de los insumos. El notebook, el informe y estas diapositivas piden los números por clave.</a:t>
            </a:r>
            <a:endParaRPr lang="en-US" sz="17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7</a:t>
            </a:r>
            <a:endParaRPr lang="en-US" sz="1000" dirty="0"/>
          </a:p>
        </p:txBody>
      </p:sp>
      <p:sp>
        <p:nvSpPr>
          <p:cNvPr id="3" name="Text 1"/>
          <p:cNvSpPr txBox="1"/>
          <p:nvPr/>
        </p:nvSpPr>
        <p:spPr>
          <a:xfrm>
            <a:off x="548640" y="548640"/>
            <a:ext cx="1417320"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HALLAZGO 1</a:t>
            </a:r>
            <a:endParaRPr lang="en-US" sz="1100" dirty="0"/>
          </a:p>
        </p:txBody>
      </p:sp>
      <p:sp>
        <p:nvSpPr>
          <p:cNvPr id="4" name="Text 2"/>
          <p:cNvSpPr txBox="1"/>
          <p:nvPr/>
        </p:nvSpPr>
        <p:spPr>
          <a:xfrm>
            <a:off x="548640" y="1005840"/>
            <a:ext cx="6035040" cy="109728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El peso decide qué es un corredor</a:t>
            </a:r>
            <a:endParaRPr lang="en-US" sz="3400" dirty="0"/>
          </a:p>
        </p:txBody>
      </p:sp>
      <p:sp>
        <p:nvSpPr>
          <p:cNvPr id="5" name="Text 3"/>
          <p:cNvSpPr txBox="1"/>
          <p:nvPr/>
        </p:nvSpPr>
        <p:spPr>
          <a:xfrm>
            <a:off x="548640" y="2286000"/>
            <a:ext cx="6035040" cy="1554480"/>
          </a:xfrm>
          <a:prstGeom prst="rect">
            <a:avLst/>
          </a:prstGeom>
          <a:noFill/>
          <a:ln/>
        </p:spPr>
        <p:txBody>
          <a:bodyPr wrap="square" lIns="0" tIns="0" rIns="0" bIns="0" rtlCol="0" anchor="t"/>
          <a:lstStyle/>
          <a:p>
            <a:pPr indent="0" marL="0">
              <a:spcAft>
                <a:spcPts val="200"/>
              </a:spcAft>
              <a:buNone/>
            </a:pPr>
            <a:r>
              <a:rPr lang="en-US" sz="5400" b="1" dirty="0">
                <a:solidFill>
                  <a:srgbClr val="1C5CAB"/>
                </a:solidFill>
                <a:latin typeface="Cambria" pitchFamily="34" charset="0"/>
                <a:ea typeface="Cambria" pitchFamily="34" charset="-122"/>
                <a:cs typeface="Cambria" pitchFamily="34" charset="-120"/>
              </a:rPr>
              <a:t>ρ = 0,715</a:t>
            </a:r>
            <a:endParaRPr lang="en-US" sz="54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entre la betweenness por longitud y por tiempo, en tramos (0,764 en intersecciones)</a:t>
            </a:r>
            <a:endParaRPr lang="en-US" sz="5400" dirty="0"/>
          </a:p>
        </p:txBody>
      </p:sp>
      <p:sp>
        <p:nvSpPr>
          <p:cNvPr id="6" name="Text 4"/>
          <p:cNvSpPr txBox="1"/>
          <p:nvPr/>
        </p:nvSpPr>
        <p:spPr>
          <a:xfrm>
            <a:off x="548640" y="4114800"/>
            <a:ext cx="6035040" cy="1188720"/>
          </a:xfrm>
          <a:prstGeom prst="rect">
            <a:avLst/>
          </a:prstGeom>
          <a:noFill/>
          <a:ln/>
        </p:spPr>
        <p:txBody>
          <a:bodyPr wrap="square" lIns="0" tIns="0" rIns="0" bIns="0" rtlCol="0" anchor="t"/>
          <a:lstStyle/>
          <a:p>
            <a:pPr indent="0" marL="0">
              <a:spcAft>
                <a:spcPts val="600"/>
              </a:spcAft>
              <a:buNone/>
            </a:pPr>
            <a:r>
              <a:rPr lang="en-US" sz="1800" dirty="0">
                <a:solidFill>
                  <a:srgbClr val="4A5463"/>
                </a:solidFill>
                <a:latin typeface="Calibri" pitchFamily="34" charset="0"/>
                <a:ea typeface="Calibri" pitchFamily="34" charset="-122"/>
                <a:cs typeface="Calibri" pitchFamily="34" charset="-120"/>
              </a:rPr>
              <a:t>Una mide rodeo; la otra, demora. Un mapa con el peso fijado de antemano presenta como el corredor lo que es un corredor bajo un supuesto.</a:t>
            </a:r>
            <a:endParaRPr lang="en-US" sz="1800" dirty="0"/>
          </a:p>
        </p:txBody>
      </p:sp>
      <p:pic>
        <p:nvPicPr>
          <p:cNvPr id="7" name="Image 0" descr="Betweenness de tramos por longitud: un puñado de ejes norte-sur sobre una trama de valores bajos">    </p:cNvPr>
          <p:cNvPicPr>
            <a:picLocks noChangeAspect="1"/>
          </p:cNvPicPr>
          <p:nvPr/>
        </p:nvPicPr>
        <p:blipFill>
          <a:blip r:embed="rId1"/>
          <a:stretch>
            <a:fillRect/>
          </a:stretch>
        </p:blipFill>
        <p:spPr>
          <a:xfrm>
            <a:off x="6903720" y="803283"/>
            <a:ext cx="4754880" cy="520571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8</a:t>
            </a:r>
            <a:endParaRPr lang="en-US" sz="1000" dirty="0"/>
          </a:p>
        </p:txBody>
      </p:sp>
      <p:sp>
        <p:nvSpPr>
          <p:cNvPr id="3" name="Text 1"/>
          <p:cNvSpPr txBox="1"/>
          <p:nvPr/>
        </p:nvSpPr>
        <p:spPr>
          <a:xfrm>
            <a:off x="548640" y="548640"/>
            <a:ext cx="1417320"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HALLAZGO 2</a:t>
            </a:r>
            <a:endParaRPr lang="en-US" sz="1100" dirty="0"/>
          </a:p>
        </p:txBody>
      </p:sp>
      <p:sp>
        <p:nvSpPr>
          <p:cNvPr id="4" name="Text 2"/>
          <p:cNvSpPr txBox="1"/>
          <p:nvPr/>
        </p:nvSpPr>
        <p:spPr>
          <a:xfrm>
            <a:off x="548640" y="1005840"/>
            <a:ext cx="4937760" cy="118872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Una columna vertebral, no puentes sueltos</a:t>
            </a:r>
            <a:endParaRPr lang="en-US" sz="3400" dirty="0"/>
          </a:p>
        </p:txBody>
      </p:sp>
      <p:sp>
        <p:nvSpPr>
          <p:cNvPr id="5" name="Text 3"/>
          <p:cNvSpPr txBox="1"/>
          <p:nvPr/>
        </p:nvSpPr>
        <p:spPr>
          <a:xfrm>
            <a:off x="548640" y="2377440"/>
            <a:ext cx="4754880" cy="1645920"/>
          </a:xfrm>
          <a:prstGeom prst="rect">
            <a:avLst/>
          </a:prstGeom>
          <a:noFill/>
          <a:ln/>
        </p:spPr>
        <p:txBody>
          <a:bodyPr wrap="square" lIns="0" tIns="0" rIns="0" bIns="0" rtlCol="0" anchor="t"/>
          <a:lstStyle/>
          <a:p>
            <a:pPr indent="0" marL="0">
              <a:spcAft>
                <a:spcPts val="200"/>
              </a:spcAft>
              <a:buNone/>
            </a:pPr>
            <a:r>
              <a:rPr lang="en-US" sz="5400" b="1" dirty="0">
                <a:solidFill>
                  <a:srgbClr val="1C5CAB"/>
                </a:solidFill>
                <a:latin typeface="Cambria" pitchFamily="34" charset="0"/>
                <a:ea typeface="Cambria" pitchFamily="34" charset="-122"/>
                <a:cs typeface="Cambria" pitchFamily="34" charset="-120"/>
              </a:rPr>
              <a:t>91,0 %</a:t>
            </a:r>
            <a:endParaRPr lang="en-US" sz="54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los 100 tramos críticos une dos intersecciones críticas (85,0 % por tiempo)</a:t>
            </a:r>
            <a:endParaRPr lang="en-US" sz="5400" dirty="0"/>
          </a:p>
        </p:txBody>
      </p:sp>
      <p:sp>
        <p:nvSpPr>
          <p:cNvPr id="6" name="Text 4"/>
          <p:cNvSpPr txBox="1"/>
          <p:nvPr/>
        </p:nvSpPr>
        <p:spPr>
          <a:xfrm>
            <a:off x="548640" y="4297680"/>
            <a:ext cx="4754880" cy="1097280"/>
          </a:xfrm>
          <a:prstGeom prst="rect">
            <a:avLst/>
          </a:prstGeom>
          <a:noFill/>
          <a:ln/>
        </p:spPr>
        <p:txBody>
          <a:bodyPr wrap="square" lIns="0" tIns="0" rIns="0" bIns="0" rtlCol="0" anchor="t"/>
          <a:lstStyle/>
          <a:p>
            <a:pPr indent="0" marL="0">
              <a:spcAft>
                <a:spcPts val="600"/>
              </a:spcAft>
              <a:buNone/>
            </a:pPr>
            <a:r>
              <a:rPr lang="en-US" sz="1800" dirty="0">
                <a:solidFill>
                  <a:srgbClr val="4A5463"/>
                </a:solidFill>
                <a:latin typeface="Calibri" pitchFamily="34" charset="0"/>
                <a:ea typeface="Calibri" pitchFamily="34" charset="-122"/>
                <a:cs typeface="Calibri" pitchFamily="34" charset="-120"/>
              </a:rPr>
              <a:t>Nodos y aristas cuentan la misma historia: los corredores son cadenas continuas de cruces críticos.</a:t>
            </a:r>
            <a:endParaRPr lang="en-US" sz="1800" dirty="0"/>
          </a:p>
        </p:txBody>
      </p:sp>
      <p:pic>
        <p:nvPicPr>
          <p:cNvPr id="7" name="Image 0" descr="Betweenness del tramo frente a la de su extremo más cargado, en escala logarítmica; el top-100 se concentra arriba a la derecha">    </p:cNvPr>
          <p:cNvPicPr>
            <a:picLocks noChangeAspect="1"/>
          </p:cNvPicPr>
          <p:nvPr/>
        </p:nvPicPr>
        <p:blipFill>
          <a:blip r:embed="rId1"/>
          <a:stretch>
            <a:fillRect/>
          </a:stretch>
        </p:blipFill>
        <p:spPr>
          <a:xfrm>
            <a:off x="5669280" y="1406875"/>
            <a:ext cx="5989320" cy="431857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9</a:t>
            </a:r>
            <a:endParaRPr lang="en-US" sz="1000" dirty="0"/>
          </a:p>
        </p:txBody>
      </p:sp>
      <p:sp>
        <p:nvSpPr>
          <p:cNvPr id="3" name="Text 1"/>
          <p:cNvSpPr txBox="1"/>
          <p:nvPr/>
        </p:nvSpPr>
        <p:spPr>
          <a:xfrm>
            <a:off x="548640" y="548640"/>
            <a:ext cx="1417320"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HALLAZGO 3</a:t>
            </a:r>
            <a:endParaRPr lang="en-US" sz="1100" dirty="0"/>
          </a:p>
        </p:txBody>
      </p:sp>
      <p:sp>
        <p:nvSpPr>
          <p:cNvPr id="4" name="Text 2"/>
          <p:cNvSpPr txBox="1"/>
          <p:nvPr/>
        </p:nvSpPr>
        <p:spPr>
          <a:xfrm>
            <a:off x="548640" y="1005840"/>
            <a:ext cx="6035040" cy="109728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OSM reconoce parte de los corredores, no todos</a:t>
            </a:r>
            <a:endParaRPr lang="en-US" sz="3400" dirty="0"/>
          </a:p>
        </p:txBody>
      </p:sp>
      <p:sp>
        <p:nvSpPr>
          <p:cNvPr id="5" name="Text 3"/>
          <p:cNvSpPr txBox="1"/>
          <p:nvPr/>
        </p:nvSpPr>
        <p:spPr>
          <a:xfrm>
            <a:off x="548640" y="2286000"/>
            <a:ext cx="2926080" cy="1554480"/>
          </a:xfrm>
          <a:prstGeom prst="rect">
            <a:avLst/>
          </a:prstGeom>
          <a:noFill/>
          <a:ln/>
        </p:spPr>
        <p:txBody>
          <a:bodyPr wrap="square" lIns="0" tIns="0" rIns="0" bIns="0" rtlCol="0" anchor="t"/>
          <a:lstStyle/>
          <a:p>
            <a:pPr indent="0" marL="0">
              <a:spcAft>
                <a:spcPts val="200"/>
              </a:spcAft>
              <a:buNone/>
            </a:pPr>
            <a:r>
              <a:rPr lang="en-US" sz="5000" b="1" dirty="0">
                <a:solidFill>
                  <a:srgbClr val="1C5CAB"/>
                </a:solidFill>
                <a:latin typeface="Cambria" pitchFamily="34" charset="0"/>
                <a:ea typeface="Cambria" pitchFamily="34" charset="-122"/>
                <a:cs typeface="Cambria" pitchFamily="34" charset="-120"/>
              </a:rPr>
              <a:t>20,0 %</a:t>
            </a:r>
            <a:endParaRPr lang="en-US" sz="5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del top-100 por longitud es arteria declarada</a:t>
            </a:r>
            <a:endParaRPr lang="en-US" sz="5000" dirty="0"/>
          </a:p>
        </p:txBody>
      </p:sp>
      <p:sp>
        <p:nvSpPr>
          <p:cNvPr id="6" name="Text 4"/>
          <p:cNvSpPr txBox="1"/>
          <p:nvPr/>
        </p:nvSpPr>
        <p:spPr>
          <a:xfrm>
            <a:off x="3657600" y="2286000"/>
            <a:ext cx="2926080" cy="1554480"/>
          </a:xfrm>
          <a:prstGeom prst="rect">
            <a:avLst/>
          </a:prstGeom>
          <a:noFill/>
          <a:ln/>
        </p:spPr>
        <p:txBody>
          <a:bodyPr wrap="square" lIns="0" tIns="0" rIns="0" bIns="0" rtlCol="0" anchor="t"/>
          <a:lstStyle/>
          <a:p>
            <a:pPr indent="0" marL="0">
              <a:spcAft>
                <a:spcPts val="200"/>
              </a:spcAft>
              <a:buNone/>
            </a:pPr>
            <a:r>
              <a:rPr lang="en-US" sz="5000" b="1" dirty="0">
                <a:solidFill>
                  <a:srgbClr val="6B7280"/>
                </a:solidFill>
                <a:latin typeface="Cambria" pitchFamily="34" charset="0"/>
                <a:ea typeface="Cambria" pitchFamily="34" charset="-122"/>
                <a:cs typeface="Cambria" pitchFamily="34" charset="-120"/>
              </a:rPr>
              <a:t>12,5 %</a:t>
            </a:r>
            <a:endParaRPr lang="en-US" sz="5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tasa base: lo que acertaría un top al azar</a:t>
            </a:r>
            <a:endParaRPr lang="en-US" sz="5000" dirty="0"/>
          </a:p>
        </p:txBody>
      </p:sp>
      <p:sp>
        <p:nvSpPr>
          <p:cNvPr id="7" name="Text 5"/>
          <p:cNvSpPr txBox="1"/>
          <p:nvPr/>
        </p:nvSpPr>
        <p:spPr>
          <a:xfrm>
            <a:off x="548640" y="4114800"/>
            <a:ext cx="6035040" cy="1645920"/>
          </a:xfrm>
          <a:prstGeom prst="rect">
            <a:avLst/>
          </a:prstGeom>
          <a:noFill/>
          <a:ln/>
        </p:spPr>
        <p:txBody>
          <a:bodyPr wrap="square" lIns="0" tIns="0" rIns="0" bIns="0" rtlCol="0" anchor="t"/>
          <a:lstStyle/>
          <a:p>
            <a:pPr indent="0" marL="0">
              <a:spcAft>
                <a:spcPts val="600"/>
              </a:spcAft>
              <a:buNone/>
            </a:pPr>
            <a:r>
              <a:rPr lang="en-US" sz="1700" dirty="0">
                <a:solidFill>
                  <a:srgbClr val="4A5463"/>
                </a:solidFill>
                <a:latin typeface="Calibri" pitchFamily="34" charset="0"/>
                <a:ea typeface="Calibri" pitchFamily="34" charset="-122"/>
                <a:cs typeface="Calibri" pitchFamily="34" charset="-120"/>
              </a:rPr>
              <a:t>Cuatro de cada cinco tramos críticos no están declarados arteriales: la Av. Nicolás de Piérola y la secuencia Luna Pizarro, Esmeraldas y San Eugenio. Son corredores de hecho, en negro en el mapa.</a:t>
            </a:r>
            <a:endParaRPr lang="en-US" sz="1700" dirty="0"/>
          </a:p>
        </p:txBody>
      </p:sp>
      <p:pic>
        <p:nvPicPr>
          <p:cNvPr id="8" name="Image 0" descr="Top-100 contra las arterias de OSM: en negro los tramos críticos no declarados arteriales">    </p:cNvPr>
          <p:cNvPicPr>
            <a:picLocks noChangeAspect="1"/>
          </p:cNvPicPr>
          <p:nvPr/>
        </p:nvPicPr>
        <p:blipFill>
          <a:blip r:embed="rId1"/>
          <a:stretch>
            <a:fillRect/>
          </a:stretch>
        </p:blipFill>
        <p:spPr>
          <a:xfrm>
            <a:off x="6912583" y="411480"/>
            <a:ext cx="4737155" cy="598932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10</a:t>
            </a:r>
            <a:endParaRPr lang="en-US" sz="1000" dirty="0"/>
          </a:p>
        </p:txBody>
      </p:sp>
      <p:sp>
        <p:nvSpPr>
          <p:cNvPr id="3" name="Text 1"/>
          <p:cNvSpPr txBox="1"/>
          <p:nvPr/>
        </p:nvSpPr>
        <p:spPr>
          <a:xfrm>
            <a:off x="548640" y="548640"/>
            <a:ext cx="2473452"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CAPAS COMPLEMENTARIAS</a:t>
            </a:r>
            <a:endParaRPr lang="en-US" sz="1100" dirty="0"/>
          </a:p>
        </p:txBody>
      </p:sp>
      <p:sp>
        <p:nvSpPr>
          <p:cNvPr id="4" name="Text 2"/>
          <p:cNvSpPr txBox="1"/>
          <p:nvPr/>
        </p:nvSpPr>
        <p:spPr>
          <a:xfrm>
            <a:off x="548640" y="1005840"/>
            <a:ext cx="6035040" cy="118872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Los corredores corren junto al transporte masivo, no a través</a:t>
            </a:r>
            <a:endParaRPr lang="en-US" sz="3400" dirty="0"/>
          </a:p>
        </p:txBody>
      </p:sp>
      <p:sp>
        <p:nvSpPr>
          <p:cNvPr id="5" name="Text 3"/>
          <p:cNvSpPr txBox="1"/>
          <p:nvPr/>
        </p:nvSpPr>
        <p:spPr>
          <a:xfrm>
            <a:off x="548640" y="2468880"/>
            <a:ext cx="2926080" cy="1737360"/>
          </a:xfrm>
          <a:prstGeom prst="rect">
            <a:avLst/>
          </a:prstGeom>
          <a:noFill/>
          <a:ln/>
        </p:spPr>
        <p:txBody>
          <a:bodyPr wrap="square" lIns="0" tIns="0" rIns="0" bIns="0" rtlCol="0" anchor="t"/>
          <a:lstStyle/>
          <a:p>
            <a:pPr indent="0" marL="0">
              <a:spcAft>
                <a:spcPts val="200"/>
              </a:spcAft>
              <a:buNone/>
            </a:pPr>
            <a:r>
              <a:rPr lang="en-US" sz="5000" b="1" dirty="0">
                <a:solidFill>
                  <a:srgbClr val="1C5CAB"/>
                </a:solidFill>
                <a:latin typeface="Cambria" pitchFamily="34" charset="0"/>
                <a:ea typeface="Cambria" pitchFamily="34" charset="-122"/>
                <a:cs typeface="Cambria" pitchFamily="34" charset="-120"/>
              </a:rPr>
              <a:t>26,0 %</a:t>
            </a:r>
            <a:endParaRPr lang="en-US" sz="5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los tramos críticos, a menos de 300 m de una estación o un estadio</a:t>
            </a:r>
            <a:endParaRPr lang="en-US" sz="5000" dirty="0"/>
          </a:p>
        </p:txBody>
      </p:sp>
      <p:sp>
        <p:nvSpPr>
          <p:cNvPr id="6" name="Text 4"/>
          <p:cNvSpPr txBox="1"/>
          <p:nvPr/>
        </p:nvSpPr>
        <p:spPr>
          <a:xfrm>
            <a:off x="3657600" y="2468880"/>
            <a:ext cx="2926080" cy="1737360"/>
          </a:xfrm>
          <a:prstGeom prst="rect">
            <a:avLst/>
          </a:prstGeom>
          <a:noFill/>
          <a:ln/>
        </p:spPr>
        <p:txBody>
          <a:bodyPr wrap="square" lIns="0" tIns="0" rIns="0" bIns="0" rtlCol="0" anchor="t"/>
          <a:lstStyle/>
          <a:p>
            <a:pPr indent="0" marL="0">
              <a:spcAft>
                <a:spcPts val="200"/>
              </a:spcAft>
              <a:buNone/>
            </a:pPr>
            <a:r>
              <a:rPr lang="en-US" sz="5000" b="1" dirty="0">
                <a:solidFill>
                  <a:srgbClr val="1C5CAB"/>
                </a:solidFill>
                <a:latin typeface="Cambria" pitchFamily="34" charset="0"/>
                <a:ea typeface="Cambria" pitchFamily="34" charset="-122"/>
                <a:cs typeface="Cambria" pitchFamily="34" charset="-120"/>
              </a:rPr>
              <a:t>0,0 %</a:t>
            </a:r>
            <a:endParaRPr lang="en-US" sz="5000" dirty="0"/>
          </a:p>
          <a:p>
            <a:pPr indent="0" marL="0">
              <a:spcAft>
                <a:spcPts val="200"/>
              </a:spcAft>
              <a:buNone/>
            </a:pPr>
            <a:r>
              <a:rPr lang="en-US" sz="1300" dirty="0">
                <a:solidFill>
                  <a:srgbClr val="4A5463"/>
                </a:solidFill>
                <a:latin typeface="Calibri" pitchFamily="34" charset="0"/>
                <a:ea typeface="Calibri" pitchFamily="34" charset="-122"/>
                <a:cs typeface="Calibri" pitchFamily="34" charset="-120"/>
              </a:rPr>
              <a:t>de las intersecciones críticas con una estación o un estadio asignado</a:t>
            </a:r>
            <a:endParaRPr lang="en-US" sz="5000" dirty="0"/>
          </a:p>
        </p:txBody>
      </p:sp>
      <p:sp>
        <p:nvSpPr>
          <p:cNvPr id="7" name="Text 5"/>
          <p:cNvSpPr txBox="1"/>
          <p:nvPr/>
        </p:nvSpPr>
        <p:spPr>
          <a:xfrm>
            <a:off x="548640" y="4572000"/>
            <a:ext cx="6035040" cy="914400"/>
          </a:xfrm>
          <a:prstGeom prst="rect">
            <a:avLst/>
          </a:prstGeom>
          <a:noFill/>
          <a:ln/>
        </p:spPr>
        <p:txBody>
          <a:bodyPr wrap="square" lIns="0" tIns="0" rIns="0" bIns="0" rtlCol="0" anchor="t"/>
          <a:lstStyle/>
          <a:p>
            <a:pPr indent="0" marL="0">
              <a:spcAft>
                <a:spcPts val="600"/>
              </a:spcAft>
              <a:buNone/>
            </a:pPr>
            <a:r>
              <a:rPr lang="en-US" sz="1400" dirty="0">
                <a:solidFill>
                  <a:srgbClr val="4A5463"/>
                </a:solidFill>
                <a:latin typeface="Calibri" pitchFamily="34" charset="0"/>
                <a:ea typeface="Calibri" pitchFamily="34" charset="-122"/>
                <a:cs typeface="Calibri" pitchFamily="34" charset="-120"/>
              </a:rPr>
              <a:t>Unión espacial en EPSG:32718: cada punto a la intersección más cercana (hasta 500 m) y a los tramos dentro de 300 m.</a:t>
            </a:r>
            <a:endParaRPr lang="en-US" sz="1400" dirty="0"/>
          </a:p>
        </p:txBody>
      </p:sp>
      <p:pic>
        <p:nvPicPr>
          <p:cNvPr id="8" name="Image 0" descr="Las 100 intersecciones críticas con las estaciones del Metropolitano y la Línea 1 y los estadios">    </p:cNvPr>
          <p:cNvPicPr>
            <a:picLocks noChangeAspect="1"/>
          </p:cNvPicPr>
          <p:nvPr/>
        </p:nvPicPr>
        <p:blipFill>
          <a:blip r:embed="rId1"/>
          <a:stretch>
            <a:fillRect/>
          </a:stretch>
        </p:blipFill>
        <p:spPr>
          <a:xfrm>
            <a:off x="6914184" y="411480"/>
            <a:ext cx="4733952" cy="59893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1F4F8"/>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6B7280"/>
                </a:solidFill>
                <a:latin typeface="Calibri" pitchFamily="34" charset="0"/>
                <a:ea typeface="Calibri" pitchFamily="34" charset="-122"/>
                <a:cs typeface="Calibri" pitchFamily="34" charset="-120"/>
              </a:rPr>
              <a:t>Corredores críticos · Hito 1 · Grupo 2        11</a:t>
            </a:r>
            <a:endParaRPr lang="en-US" sz="1000" dirty="0"/>
          </a:p>
        </p:txBody>
      </p:sp>
      <p:sp>
        <p:nvSpPr>
          <p:cNvPr id="3" name="Text 1"/>
          <p:cNvSpPr txBox="1"/>
          <p:nvPr/>
        </p:nvSpPr>
        <p:spPr>
          <a:xfrm>
            <a:off x="548640" y="548640"/>
            <a:ext cx="2953512" cy="310896"/>
          </a:xfrm>
          <a:prstGeom prst="roundRect">
            <a:avLst>
              <a:gd name="adj" fmla="val 47059"/>
            </a:avLst>
          </a:prstGeom>
          <a:solidFill>
            <a:srgbClr val="E3ECF8"/>
          </a:solidFill>
          <a:ln/>
        </p:spPr>
        <p:txBody>
          <a:bodyPr wrap="square" lIns="0" tIns="127000" rIns="127000" bIns="0" rtlCol="0" anchor="ctr"/>
          <a:lstStyle/>
          <a:p>
            <a:pPr indent="0" marL="0">
              <a:buNone/>
            </a:pPr>
            <a:r>
              <a:rPr lang="en-US" sz="1100" b="1" spc="200" kern="0" dirty="0">
                <a:solidFill>
                  <a:srgbClr val="1C5CAB"/>
                </a:solidFill>
                <a:latin typeface="Calibri" pitchFamily="34" charset="0"/>
                <a:ea typeface="Calibri" pitchFamily="34" charset="-122"/>
                <a:cs typeface="Calibri" pitchFamily="34" charset="-120"/>
              </a:rPr>
              <a:t>LÍMITES Y SIGUIENTES PASOS</a:t>
            </a:r>
            <a:endParaRPr lang="en-US" sz="1100" dirty="0"/>
          </a:p>
        </p:txBody>
      </p:sp>
      <p:sp>
        <p:nvSpPr>
          <p:cNvPr id="4" name="Text 2"/>
          <p:cNvSpPr txBox="1"/>
          <p:nvPr/>
        </p:nvSpPr>
        <p:spPr>
          <a:xfrm>
            <a:off x="548640" y="1005840"/>
            <a:ext cx="11094415" cy="731520"/>
          </a:xfrm>
          <a:prstGeom prst="rect">
            <a:avLst/>
          </a:prstGeom>
          <a:noFill/>
          <a:ln/>
        </p:spPr>
        <p:txBody>
          <a:bodyPr wrap="square" lIns="0" tIns="0" rIns="0" bIns="0" rtlCol="0" anchor="t"/>
          <a:lstStyle/>
          <a:p>
            <a:pPr indent="0" marL="0">
              <a:buNone/>
            </a:pPr>
            <a:r>
              <a:rPr lang="en-US" sz="3400" b="1" dirty="0">
                <a:solidFill>
                  <a:srgbClr val="1C2533"/>
                </a:solidFill>
                <a:latin typeface="Cambria" pitchFamily="34" charset="0"/>
                <a:ea typeface="Cambria" pitchFamily="34" charset="-122"/>
                <a:cs typeface="Cambria" pitchFamily="34" charset="-120"/>
              </a:rPr>
              <a:t>Lo que no podemos afirmar, y lo que sigue</a:t>
            </a:r>
            <a:endParaRPr lang="en-US" sz="3400" dirty="0"/>
          </a:p>
        </p:txBody>
      </p:sp>
      <p:sp>
        <p:nvSpPr>
          <p:cNvPr id="5" name="Shape 3"/>
          <p:cNvSpPr/>
          <p:nvPr/>
        </p:nvSpPr>
        <p:spPr>
          <a:xfrm>
            <a:off x="548640" y="2103120"/>
            <a:ext cx="5394960" cy="3657600"/>
          </a:xfrm>
          <a:prstGeom prst="roundRect">
            <a:avLst>
              <a:gd name="adj" fmla="val 3000"/>
            </a:avLst>
          </a:prstGeom>
          <a:solidFill>
            <a:srgbClr val="FFFFFF"/>
          </a:solidFill>
          <a:ln/>
          <a:effectLst>
            <a:outerShdw sx="100000" sy="100000" kx="0" ky="0" algn="bl" rotWithShape="0" blurRad="101600" dist="25400" dir="5400000">
              <a:srgbClr val="1C2533">
                <a:alpha val="12000"/>
              </a:srgbClr>
            </a:outerShdw>
          </a:effectLst>
        </p:spPr>
      </p:sp>
      <p:sp>
        <p:nvSpPr>
          <p:cNvPr id="6" name="Text 4"/>
          <p:cNvSpPr txBox="1"/>
          <p:nvPr/>
        </p:nvSpPr>
        <p:spPr>
          <a:xfrm>
            <a:off x="868680" y="2377440"/>
            <a:ext cx="4754880" cy="457200"/>
          </a:xfrm>
          <a:prstGeom prst="rect">
            <a:avLst/>
          </a:prstGeom>
          <a:noFill/>
          <a:ln/>
        </p:spPr>
        <p:txBody>
          <a:bodyPr wrap="square" lIns="0" tIns="0" rIns="0" bIns="0" rtlCol="0" anchor="ctr"/>
          <a:lstStyle/>
          <a:p>
            <a:pPr indent="0" marL="0">
              <a:buNone/>
            </a:pPr>
            <a:r>
              <a:rPr lang="en-US" sz="2000" b="1" dirty="0">
                <a:solidFill>
                  <a:srgbClr val="1C2533"/>
                </a:solidFill>
                <a:latin typeface="Cambria" pitchFamily="34" charset="0"/>
                <a:ea typeface="Cambria" pitchFamily="34" charset="-122"/>
                <a:cs typeface="Cambria" pitchFamily="34" charset="-120"/>
              </a:rPr>
              <a:t>Limitaciones</a:t>
            </a:r>
            <a:endParaRPr lang="en-US" sz="2000" dirty="0"/>
          </a:p>
        </p:txBody>
      </p:sp>
      <p:sp>
        <p:nvSpPr>
          <p:cNvPr id="7" name="Text 5"/>
          <p:cNvSpPr txBox="1"/>
          <p:nvPr/>
        </p:nvSpPr>
        <p:spPr>
          <a:xfrm>
            <a:off x="868680" y="3017520"/>
            <a:ext cx="4754880" cy="256032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Sin aforos: flujo potencial, no tránsito medido</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Velocidad imputada en el 25,1 % de la longitud</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Efecto de borde: el límite del área recorta caminos</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El busway está en el grafo, y se declara</a:t>
            </a:r>
            <a:endParaRPr lang="en-US" sz="1800" dirty="0"/>
          </a:p>
        </p:txBody>
      </p:sp>
      <p:sp>
        <p:nvSpPr>
          <p:cNvPr id="8" name="Shape 6"/>
          <p:cNvSpPr/>
          <p:nvPr/>
        </p:nvSpPr>
        <p:spPr>
          <a:xfrm>
            <a:off x="6245352" y="2103120"/>
            <a:ext cx="5394960" cy="3657600"/>
          </a:xfrm>
          <a:prstGeom prst="roundRect">
            <a:avLst>
              <a:gd name="adj" fmla="val 3000"/>
            </a:avLst>
          </a:prstGeom>
          <a:solidFill>
            <a:srgbClr val="FFFFFF"/>
          </a:solidFill>
          <a:ln/>
          <a:effectLst>
            <a:outerShdw sx="100000" sy="100000" kx="0" ky="0" algn="bl" rotWithShape="0" blurRad="101600" dist="25400" dir="5400000">
              <a:srgbClr val="1C2533">
                <a:alpha val="12000"/>
              </a:srgbClr>
            </a:outerShdw>
          </a:effectLst>
        </p:spPr>
      </p:sp>
      <p:sp>
        <p:nvSpPr>
          <p:cNvPr id="9" name="Text 7"/>
          <p:cNvSpPr txBox="1"/>
          <p:nvPr/>
        </p:nvSpPr>
        <p:spPr>
          <a:xfrm>
            <a:off x="6565392" y="2377440"/>
            <a:ext cx="4754880" cy="457200"/>
          </a:xfrm>
          <a:prstGeom prst="rect">
            <a:avLst/>
          </a:prstGeom>
          <a:noFill/>
          <a:ln/>
        </p:spPr>
        <p:txBody>
          <a:bodyPr wrap="square" lIns="0" tIns="0" rIns="0" bIns="0" rtlCol="0" anchor="ctr"/>
          <a:lstStyle/>
          <a:p>
            <a:pPr indent="0" marL="0">
              <a:buNone/>
            </a:pPr>
            <a:r>
              <a:rPr lang="en-US" sz="2000" b="1" dirty="0">
                <a:solidFill>
                  <a:srgbClr val="1C2533"/>
                </a:solidFill>
                <a:latin typeface="Cambria" pitchFamily="34" charset="0"/>
                <a:ea typeface="Cambria" pitchFamily="34" charset="-122"/>
                <a:cs typeface="Cambria" pitchFamily="34" charset="-120"/>
              </a:rPr>
              <a:t>Hacia el Hito 2</a:t>
            </a:r>
            <a:endParaRPr lang="en-US" sz="2000" dirty="0"/>
          </a:p>
        </p:txBody>
      </p:sp>
      <p:sp>
        <p:nvSpPr>
          <p:cNvPr id="10" name="Text 8"/>
          <p:cNvSpPr txBox="1"/>
          <p:nvPr/>
        </p:nvSpPr>
        <p:spPr>
          <a:xfrm>
            <a:off x="6565392" y="3017520"/>
            <a:ext cx="4754880" cy="2560320"/>
          </a:xfrm>
          <a:prstGeom prst="rect">
            <a:avLst/>
          </a:prstGeom>
          <a:noFill/>
          <a:ln/>
        </p:spPr>
        <p:txBody>
          <a:bodyPr wrap="square" lIns="0" tIns="0" rIns="0" bIns="0" rtlCol="0" anchor="t"/>
          <a:lstStyle/>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Anillo de amortiguamiento para corregir el borde</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Robustez: recalcular los rankings sin el busway</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Demanda no uniforme, si se consigue un proxy</a:t>
            </a:r>
            <a:endParaRPr lang="en-US" sz="1800" dirty="0"/>
          </a:p>
          <a:p>
            <a:pPr marL="203200" indent="-203200">
              <a:spcAft>
                <a:spcPts val="800"/>
              </a:spcAft>
              <a:buSzPct val="100000"/>
              <a:buChar char="•"/>
            </a:pPr>
            <a:r>
              <a:rPr lang="en-US" sz="1800" dirty="0">
                <a:solidFill>
                  <a:srgbClr val="4A5463"/>
                </a:solidFill>
                <a:latin typeface="Calibri" pitchFamily="34" charset="0"/>
                <a:ea typeface="Calibri" pitchFamily="34" charset="-122"/>
                <a:cs typeface="Calibri" pitchFamily="34" charset="-120"/>
              </a:rPr>
              <a:t>Vulnerabilidad: retirar los tramos críticos uno a uno</a:t>
            </a:r>
            <a:endParaRPr lang="en-US"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B2D"/>
        </a:solidFill>
      </p:bgPr>
    </p:bg>
    <p:spTree>
      <p:nvGrpSpPr>
        <p:cNvPr id="1" name=""/>
        <p:cNvGrpSpPr/>
        <p:nvPr/>
      </p:nvGrpSpPr>
      <p:grpSpPr>
        <a:xfrm>
          <a:off x="0" y="0"/>
          <a:ext cx="0" cy="0"/>
          <a:chOff x="0" y="0"/>
          <a:chExt cx="0" cy="0"/>
        </a:xfrm>
      </p:grpSpPr>
      <p:sp>
        <p:nvSpPr>
          <p:cNvPr id="2" name="Text 0"/>
          <p:cNvSpPr txBox="1"/>
          <p:nvPr/>
        </p:nvSpPr>
        <p:spPr>
          <a:xfrm>
            <a:off x="548640" y="6446520"/>
            <a:ext cx="11094415" cy="274320"/>
          </a:xfrm>
          <a:prstGeom prst="rect">
            <a:avLst/>
          </a:prstGeom>
          <a:noFill/>
          <a:ln/>
        </p:spPr>
        <p:txBody>
          <a:bodyPr wrap="square" lIns="0" tIns="0" rIns="0" bIns="0" rtlCol="0" anchor="ctr"/>
          <a:lstStyle/>
          <a:p>
            <a:pPr algn="r" indent="0" marL="0">
              <a:buNone/>
            </a:pPr>
            <a:r>
              <a:rPr lang="en-US" sz="1000" dirty="0">
                <a:solidFill>
                  <a:srgbClr val="AEB8C6"/>
                </a:solidFill>
                <a:latin typeface="Calibri" pitchFamily="34" charset="0"/>
                <a:ea typeface="Calibri" pitchFamily="34" charset="-122"/>
                <a:cs typeface="Calibri" pitchFamily="34" charset="-120"/>
              </a:rPr>
              <a:t>Corredores críticos · Hito 1 · Grupo 2        12</a:t>
            </a:r>
            <a:endParaRPr lang="en-US" sz="1000" dirty="0"/>
          </a:p>
        </p:txBody>
      </p:sp>
      <p:sp>
        <p:nvSpPr>
          <p:cNvPr id="3" name="Text 1"/>
          <p:cNvSpPr txBox="1"/>
          <p:nvPr/>
        </p:nvSpPr>
        <p:spPr>
          <a:xfrm>
            <a:off x="548640" y="640080"/>
            <a:ext cx="1993392" cy="310896"/>
          </a:xfrm>
          <a:prstGeom prst="roundRect">
            <a:avLst>
              <a:gd name="adj" fmla="val 47059"/>
            </a:avLst>
          </a:prstGeom>
          <a:solidFill>
            <a:srgbClr val="1E3354"/>
          </a:solidFill>
          <a:ln/>
        </p:spPr>
        <p:txBody>
          <a:bodyPr wrap="square" lIns="0" tIns="127000" rIns="127000" bIns="0" rtlCol="0" anchor="ctr"/>
          <a:lstStyle/>
          <a:p>
            <a:pPr indent="0" marL="0">
              <a:buNone/>
            </a:pPr>
            <a:r>
              <a:rPr lang="en-US" sz="1100" b="1" spc="200" kern="0" dirty="0">
                <a:solidFill>
                  <a:srgbClr val="9EC5F4"/>
                </a:solidFill>
                <a:latin typeface="Calibri" pitchFamily="34" charset="0"/>
                <a:ea typeface="Calibri" pitchFamily="34" charset="-122"/>
                <a:cs typeface="Calibri" pitchFamily="34" charset="-120"/>
              </a:rPr>
              <a:t>REPRODUCIBILIDAD</a:t>
            </a:r>
            <a:endParaRPr lang="en-US" sz="1100" dirty="0"/>
          </a:p>
        </p:txBody>
      </p:sp>
      <p:sp>
        <p:nvSpPr>
          <p:cNvPr id="4" name="Text 2"/>
          <p:cNvSpPr txBox="1"/>
          <p:nvPr/>
        </p:nvSpPr>
        <p:spPr>
          <a:xfrm>
            <a:off x="548640" y="1645920"/>
            <a:ext cx="10515600" cy="1371600"/>
          </a:xfrm>
          <a:prstGeom prst="rect">
            <a:avLst/>
          </a:prstGeom>
          <a:noFill/>
          <a:ln/>
        </p:spPr>
        <p:txBody>
          <a:bodyPr wrap="square" lIns="0" tIns="0" rIns="0" bIns="0" rtlCol="0" anchor="t"/>
          <a:lstStyle/>
          <a:p>
            <a:pPr indent="0" marL="0">
              <a:buNone/>
            </a:pPr>
            <a:r>
              <a:rPr lang="en-US" sz="4600" b="1" dirty="0">
                <a:solidFill>
                  <a:srgbClr val="F3F1EA"/>
                </a:solidFill>
                <a:latin typeface="Cambria" pitchFamily="34" charset="0"/>
                <a:ea typeface="Cambria" pitchFamily="34" charset="-122"/>
                <a:cs typeface="Cambria" pitchFamily="34" charset="-120"/>
              </a:rPr>
              <a:t>Todo esto corre desde un clon limpio</a:t>
            </a:r>
            <a:endParaRPr lang="en-US" sz="4600" dirty="0"/>
          </a:p>
        </p:txBody>
      </p:sp>
      <p:sp>
        <p:nvSpPr>
          <p:cNvPr id="5" name="Text 3"/>
          <p:cNvSpPr txBox="1"/>
          <p:nvPr/>
        </p:nvSpPr>
        <p:spPr>
          <a:xfrm>
            <a:off x="548640" y="3108960"/>
            <a:ext cx="10515600" cy="548640"/>
          </a:xfrm>
          <a:prstGeom prst="rect">
            <a:avLst/>
          </a:prstGeom>
          <a:noFill/>
          <a:ln/>
        </p:spPr>
        <p:txBody>
          <a:bodyPr wrap="square" lIns="0" tIns="0" rIns="0" bIns="0" rtlCol="0" anchor="ctr"/>
          <a:lstStyle/>
          <a:p>
            <a:pPr indent="0" marL="0">
              <a:buNone/>
            </a:pPr>
            <a:r>
              <a:rPr lang="en-US" sz="2200" dirty="0">
                <a:solidFill>
                  <a:srgbClr val="C9D3E0"/>
                </a:solidFill>
                <a:latin typeface="Calibri" pitchFamily="34" charset="0"/>
                <a:ea typeface="Calibri" pitchFamily="34" charset="-122"/>
                <a:cs typeface="Calibri" pitchFamily="34" charset="-120"/>
              </a:rPr>
              <a:t>Probado en otra máquina: mismos nodos, mismas aristas, mismas cifras.</a:t>
            </a:r>
            <a:endParaRPr lang="en-US" sz="2200" dirty="0"/>
          </a:p>
        </p:txBody>
      </p:sp>
      <p:sp>
        <p:nvSpPr>
          <p:cNvPr id="6" name="Text 4"/>
          <p:cNvSpPr txBox="1"/>
          <p:nvPr/>
        </p:nvSpPr>
        <p:spPr>
          <a:xfrm>
            <a:off x="548640" y="4754880"/>
            <a:ext cx="6858000" cy="914400"/>
          </a:xfrm>
          <a:prstGeom prst="rect">
            <a:avLst/>
          </a:prstGeom>
          <a:noFill/>
          <a:ln/>
        </p:spPr>
        <p:txBody>
          <a:bodyPr wrap="square" lIns="0" tIns="0" rIns="0" bIns="0" rtlCol="0" anchor="b"/>
          <a:lstStyle/>
          <a:p>
            <a:pPr indent="0" marL="0">
              <a:buNone/>
            </a:pPr>
            <a:r>
              <a:rPr lang="en-US" sz="1600" b="1" u="sng" dirty="0">
                <a:solidFill>
                  <a:srgbClr val="F3F1EA"/>
                </a:solidFill>
                <a:latin typeface="Calibri" pitchFamily="34" charset="0"/>
                <a:ea typeface="Calibri" pitchFamily="34" charset="-122"/>
                <a:cs typeface="Calibri" pitchFamily="34" charset="-120"/>
                <a:hlinkClick r:id="rId1" invalidUrl="" action="" tgtFrame="" tooltip="" history="1" highlightClick="0" endSnd="0">
                  <a:extLst>
                    <a:ext uri="{A12FA001-AC4F-418D-AE19-62706E023703}">
                      <ahyp:hlinkClr xmlns:ahyp="http://schemas.microsoft.com/office/drawing/2018/hyperlinkcolor" val="tx"/>
                    </a:ext>
                  </a:extLst>
                </a:hlinkClick>
              </a:rPr>
              <a:t>github.com/R0SEWT/InWatch</a:t>
            </a:r>
            <a:endParaRPr lang="en-US" sz="1600" dirty="0"/>
          </a:p>
          <a:p>
            <a:pPr indent="0" marL="0">
              <a:buNone/>
            </a:pPr>
            <a:r>
              <a:rPr lang="en-US" sz="1600" dirty="0">
                <a:solidFill>
                  <a:srgbClr val="C9D3E0"/>
                </a:solidFill>
                <a:latin typeface="Calibri" pitchFamily="34" charset="0"/>
                <a:ea typeface="Calibri" pitchFamily="34" charset="-122"/>
                <a:cs typeface="Calibri" pitchFamily="34" charset="-120"/>
              </a:rPr>
              <a:t>experiments/corredores-criticos · notebook en entrega/hito1.ipynb</a:t>
            </a:r>
            <a:endParaRPr lang="en-US" sz="1600" dirty="0"/>
          </a:p>
        </p:txBody>
      </p:sp>
      <p:sp>
        <p:nvSpPr>
          <p:cNvPr id="7" name="Text 5"/>
          <p:cNvSpPr txBox="1"/>
          <p:nvPr/>
        </p:nvSpPr>
        <p:spPr>
          <a:xfrm>
            <a:off x="6949440" y="4754880"/>
            <a:ext cx="4690872" cy="914400"/>
          </a:xfrm>
          <a:prstGeom prst="rect">
            <a:avLst/>
          </a:prstGeom>
          <a:noFill/>
          <a:ln/>
        </p:spPr>
        <p:txBody>
          <a:bodyPr wrap="square" lIns="0" tIns="0" rIns="0" bIns="0" rtlCol="0" anchor="b"/>
          <a:lstStyle/>
          <a:p>
            <a:pPr algn="r" indent="0" marL="0">
              <a:buNone/>
            </a:pPr>
            <a:r>
              <a:rPr lang="en-US" sz="1600" dirty="0">
                <a:solidFill>
                  <a:srgbClr val="C9D3E0"/>
                </a:solidFill>
                <a:latin typeface="Calibri" pitchFamily="34" charset="0"/>
                <a:ea typeface="Calibri" pitchFamily="34" charset="-122"/>
                <a:cs typeface="Calibri" pitchFamily="34" charset="-120"/>
              </a:rPr>
              <a:t>requirements.txt · semilla 42 · GraphML con fecha</a:t>
            </a:r>
            <a:endParaRPr lang="en-US" sz="1600" dirty="0"/>
          </a:p>
          <a:p>
            <a:pPr algn="r" indent="0" marL="0">
              <a:buNone/>
            </a:pPr>
            <a:r>
              <a:rPr lang="en-US" sz="1600" dirty="0">
                <a:solidFill>
                  <a:srgbClr val="C9D3E0"/>
                </a:solidFill>
                <a:latin typeface="Calibri" pitchFamily="34" charset="0"/>
                <a:ea typeface="Calibri" pitchFamily="34" charset="-122"/>
                <a:cs typeface="Calibri" pitchFamily="34" charset="-120"/>
              </a:rPr>
              <a:t>¿Preguntas?</a:t>
            </a:r>
            <a:endParaRPr lang="en-US" sz="1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Complex Networks · Grupo 2</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Corredores críticos del eje Metropolitano centro-sur · Hito 1</dc:title>
  <dc:subject>PptxGenJS Presentation</dc:subject>
  <dc:creator>PptxGenJS</dc:creator>
  <cp:lastModifiedBy>PptxGenJS</cp:lastModifiedBy>
  <cp:revision>1</cp:revision>
  <dcterms:created xsi:type="dcterms:W3CDTF">2026-09-25T04:08:40Z</dcterms:created>
  <dcterms:modified xsi:type="dcterms:W3CDTF">2026-09-25T04:08:40Z</dcterms:modified>
</cp:coreProperties>
</file>